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8"/>
  </p:notesMasterIdLst>
  <p:sldIdLst>
    <p:sldId id="4631" r:id="rId3"/>
    <p:sldId id="4122" r:id="rId4"/>
    <p:sldId id="4047" r:id="rId5"/>
    <p:sldId id="298" r:id="rId6"/>
    <p:sldId id="299" r:id="rId7"/>
    <p:sldId id="300" r:id="rId8"/>
    <p:sldId id="301" r:id="rId9"/>
    <p:sldId id="362" r:id="rId10"/>
    <p:sldId id="363" r:id="rId11"/>
    <p:sldId id="364" r:id="rId12"/>
    <p:sldId id="365" r:id="rId13"/>
    <p:sldId id="4508" r:id="rId14"/>
    <p:sldId id="4730" r:id="rId15"/>
    <p:sldId id="4509" r:id="rId16"/>
    <p:sldId id="47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17-07-2022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p.cloud.sap/doc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8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85569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</a:t>
              </a:r>
              <a:r>
                <a:rPr kumimoji="0" lang="en-IN" sz="4800" b="1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Day 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Steps to initialize node project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 with git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Middleware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Challenges for developers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CAPM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first CAPM app and understand cds-dk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first DB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install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modulename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the module within the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200" y="4319451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217" y="3030583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577" y="3849189"/>
            <a:ext cx="0" cy="47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907" y="3849189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4536" y="5242382"/>
            <a:ext cx="1680754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3816" y="307127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9176" y="3889880"/>
            <a:ext cx="1815737" cy="135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3865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5142" y="3059534"/>
            <a:ext cx="1950720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4913" y="3878140"/>
            <a:ext cx="1715589" cy="13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9199" y="4474520"/>
            <a:ext cx="1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707" y="2795452"/>
            <a:ext cx="1436915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package.json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922" y="5042263"/>
            <a:ext cx="637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about our project name, author, version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the dependencies required by this node project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deploy our project in another system/machine we can use </a:t>
            </a:r>
            <a:r>
              <a:rPr lang="en-US" b="1" dirty="0"/>
              <a:t>npm install </a:t>
            </a:r>
            <a:r>
              <a:rPr lang="en-US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3815" y="2402372"/>
            <a:ext cx="59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new node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Answer simple questions and project gets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test our first node project, we can use a command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Create a webserver and microservice using ‘express’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a sample JSON payload for demo vendor data, and return that with endpoint /vendors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95" y="5467079"/>
            <a:ext cx="1156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983" y="1384663"/>
            <a:ext cx="2821577" cy="10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766" y="2194560"/>
            <a:ext cx="1706880" cy="2786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766" y="2905641"/>
            <a:ext cx="1942012" cy="52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node_modules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7176" y="3579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9576" y="3731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1976" y="38840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4376" y="40364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6776" y="41888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9176" y="43412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1576" y="4493623"/>
            <a:ext cx="1584960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9506" y="3399266"/>
            <a:ext cx="367937" cy="4274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8571" y="1245326"/>
            <a:ext cx="2673532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1976" y="1663337"/>
            <a:ext cx="4819509" cy="3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2912" y="1430840"/>
            <a:ext cx="3920488" cy="216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Middleware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394" y="1724297"/>
            <a:ext cx="172429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691" y="2186108"/>
            <a:ext cx="5613221" cy="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3303" y="2769326"/>
            <a:ext cx="2211977" cy="2657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/vendors</a:t>
            </a:r>
          </a:p>
          <a:p>
            <a:pPr algn="ctr"/>
            <a:r>
              <a:rPr lang="en-US" dirty="0"/>
              <a:t>Req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/customer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/orders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3303" y="1915886"/>
            <a:ext cx="2081348" cy="592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2960" y="3143794"/>
            <a:ext cx="2969623" cy="1375955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ppp.use</a:t>
            </a:r>
            <a:r>
              <a:rPr lang="en-US" dirty="0"/>
              <a:t>(</a:t>
            </a:r>
            <a:r>
              <a:rPr lang="en-US" b="1" dirty="0" err="1">
                <a:solidFill>
                  <a:srgbClr val="FF0000"/>
                </a:solidFill>
              </a:rPr>
              <a:t>middlewarename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2091" y="3979817"/>
            <a:ext cx="0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91201" y="5026258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authorization</a:t>
            </a:r>
          </a:p>
          <a:p>
            <a:r>
              <a:rPr lang="en-US" dirty="0"/>
              <a:t>Accept special payloads json</a:t>
            </a:r>
          </a:p>
          <a:p>
            <a:r>
              <a:rPr lang="en-US" dirty="0"/>
              <a:t>Add security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185" y="4311189"/>
            <a:ext cx="30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600" y="4824549"/>
            <a:ext cx="47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 Deploy our Node JS app to CF by adding </a:t>
            </a:r>
            <a:r>
              <a:rPr lang="en-US" dirty="0" err="1"/>
              <a:t>manifest.yml</a:t>
            </a:r>
            <a:r>
              <a:rPr lang="en-US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Challenges for developers in BTP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839499"/>
            <a:ext cx="11664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What is SAP’s recommendations to build Cloud Native apps in BTP  Best-practice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Are there any gold standard which industry should follow </a:t>
            </a:r>
            <a:r>
              <a:rPr lang="en-US" sz="2000" dirty="0" err="1">
                <a:sym typeface="Wingdings" panose="05000000000000000000" pitchFamily="2" charset="2"/>
              </a:rPr>
              <a:t>w.r.t.</a:t>
            </a:r>
            <a:r>
              <a:rPr lang="en-US" sz="2000" dirty="0">
                <a:sym typeface="Wingdings" panose="05000000000000000000" pitchFamily="2" charset="2"/>
              </a:rPr>
              <a:t> SAP BTP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Many times as a developer, I need to take care of loading all required dependencies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Reusability of code which can speed up my development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As a developer I want to focus more on functionality then the project setup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Tight Coupling to DB or technology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Dependency on SQL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No matter which area we belong SO, PO, MM, PM, PJ, APO, CRM…FI etc.</a:t>
            </a:r>
          </a:p>
          <a:p>
            <a:r>
              <a:rPr lang="en-US" sz="2000" dirty="0"/>
              <a:t>So to maintain and handover the code, very high time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D358D-9B4B-4BD0-A221-0B6707C49A14}"/>
              </a:ext>
            </a:extLst>
          </p:cNvPr>
          <p:cNvSpPr txBox="1"/>
          <p:nvPr/>
        </p:nvSpPr>
        <p:spPr>
          <a:xfrm>
            <a:off x="1254034" y="4502612"/>
            <a:ext cx="377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COLUMN TABLE tab (</a:t>
            </a:r>
          </a:p>
          <a:p>
            <a:r>
              <a:rPr lang="en-US" dirty="0"/>
              <a:t>   col type, col type,</a:t>
            </a:r>
          </a:p>
          <a:p>
            <a:r>
              <a:rPr lang="en-US" dirty="0"/>
              <a:t>   PRIMARY KEY (col)</a:t>
            </a:r>
          </a:p>
          <a:p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C486-3DBC-4717-9206-946A74E86730}"/>
              </a:ext>
            </a:extLst>
          </p:cNvPr>
          <p:cNvSpPr txBox="1"/>
          <p:nvPr/>
        </p:nvSpPr>
        <p:spPr>
          <a:xfrm>
            <a:off x="7437122" y="4494184"/>
            <a:ext cx="377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 tab{</a:t>
            </a:r>
          </a:p>
          <a:p>
            <a:r>
              <a:rPr lang="en-US" dirty="0"/>
              <a:t>  col1 as TYPE, col2 as TYPE</a:t>
            </a:r>
          </a:p>
          <a:p>
            <a:r>
              <a:rPr lang="en-US" dirty="0"/>
              <a:t>};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8E0380A-2D6E-4172-BC12-A3BFBD5D372C}"/>
              </a:ext>
            </a:extLst>
          </p:cNvPr>
          <p:cNvSpPr/>
          <p:nvPr/>
        </p:nvSpPr>
        <p:spPr>
          <a:xfrm>
            <a:off x="2011680" y="5490907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C779D0-DD1D-477C-B371-B84C46084745}"/>
              </a:ext>
            </a:extLst>
          </p:cNvPr>
          <p:cNvSpPr/>
          <p:nvPr/>
        </p:nvSpPr>
        <p:spPr>
          <a:xfrm>
            <a:off x="1863634" y="5997553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A4DB1B0D-CD54-4F1C-A229-65C0C13DE61A}"/>
              </a:ext>
            </a:extLst>
          </p:cNvPr>
          <p:cNvSpPr/>
          <p:nvPr/>
        </p:nvSpPr>
        <p:spPr>
          <a:xfrm>
            <a:off x="7868196" y="5858517"/>
            <a:ext cx="1288869" cy="69368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0EFBE3E-3570-4427-9309-99B13BB432F3}"/>
              </a:ext>
            </a:extLst>
          </p:cNvPr>
          <p:cNvSpPr/>
          <p:nvPr/>
        </p:nvSpPr>
        <p:spPr>
          <a:xfrm>
            <a:off x="8090264" y="5449081"/>
            <a:ext cx="844731" cy="50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7C9B9-E84E-4C17-AC95-91CE69415C5B}"/>
              </a:ext>
            </a:extLst>
          </p:cNvPr>
          <p:cNvSpPr/>
          <p:nvPr/>
        </p:nvSpPr>
        <p:spPr>
          <a:xfrm>
            <a:off x="9309463" y="2090057"/>
            <a:ext cx="221197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C09BD-2D3F-4D03-946C-B5F8BB5173DC}"/>
              </a:ext>
            </a:extLst>
          </p:cNvPr>
          <p:cNvSpPr/>
          <p:nvPr/>
        </p:nvSpPr>
        <p:spPr>
          <a:xfrm>
            <a:off x="9309463" y="3145872"/>
            <a:ext cx="2211977" cy="64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+ API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57F1557-1DEF-4B11-A247-6552B99AAB21}"/>
              </a:ext>
            </a:extLst>
          </p:cNvPr>
          <p:cNvSpPr/>
          <p:nvPr/>
        </p:nvSpPr>
        <p:spPr>
          <a:xfrm>
            <a:off x="10337074" y="2638697"/>
            <a:ext cx="174172" cy="5486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CFD8C055-D63B-42B9-AED9-62FF88177152}"/>
              </a:ext>
            </a:extLst>
          </p:cNvPr>
          <p:cNvSpPr/>
          <p:nvPr/>
        </p:nvSpPr>
        <p:spPr>
          <a:xfrm>
            <a:off x="10023566" y="4196648"/>
            <a:ext cx="783771" cy="61192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C8A47-CA22-4897-9509-07218BC5DD63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>
            <a:off x="10415452" y="3795538"/>
            <a:ext cx="0" cy="4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96AE4C6-522E-45BE-9481-EFFB9770D633}"/>
              </a:ext>
            </a:extLst>
          </p:cNvPr>
          <p:cNvSpPr/>
          <p:nvPr/>
        </p:nvSpPr>
        <p:spPr>
          <a:xfrm>
            <a:off x="4288972" y="4167971"/>
            <a:ext cx="2891244" cy="94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Restful ABAP Programming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F04B65-E41C-4DBD-9D88-43525894F711}"/>
              </a:ext>
            </a:extLst>
          </p:cNvPr>
          <p:cNvSpPr/>
          <p:nvPr/>
        </p:nvSpPr>
        <p:spPr>
          <a:xfrm>
            <a:off x="3981996" y="5274136"/>
            <a:ext cx="3400696" cy="108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Cloud Application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60188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4B05B3-F260-4486-95E2-628E314D4A9F}"/>
              </a:ext>
            </a:extLst>
          </p:cNvPr>
          <p:cNvSpPr/>
          <p:nvPr/>
        </p:nvSpPr>
        <p:spPr>
          <a:xfrm>
            <a:off x="426720" y="4253424"/>
            <a:ext cx="3823063" cy="1076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(</a:t>
            </a:r>
            <a:r>
              <a:rPr lang="en-US" dirty="0" err="1"/>
              <a:t>package.json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CAPM – Cloud Application 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CAPM is a framework of languages (Java, NodeJS), libraries (node modules - CDS), and tools (BAS, </a:t>
            </a:r>
            <a:r>
              <a:rPr lang="en-US" dirty="0" err="1"/>
              <a:t>VSCode</a:t>
            </a:r>
            <a:r>
              <a:rPr lang="en-US" dirty="0"/>
              <a:t>, @sap/cds-dk) for building Enterprise grade Cloud-native Applications in SAP BTP.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https://cap.cloud.sap/docs/</a:t>
            </a:r>
            <a:endParaRPr lang="en-US" dirty="0"/>
          </a:p>
          <a:p>
            <a:endParaRPr lang="en-US" dirty="0"/>
          </a:p>
          <a:p>
            <a:r>
              <a:rPr lang="en-US" sz="2400" b="1" dirty="0"/>
              <a:t>Concept of CDS – Core Data &amp; Services</a:t>
            </a:r>
          </a:p>
          <a:p>
            <a:r>
              <a:rPr lang="en-US" sz="2000" dirty="0"/>
              <a:t>Conceptually CDS is same concept but different flavor. The concept says, that we will have a design time object which is named as CDS File. We will create a .</a:t>
            </a:r>
            <a:r>
              <a:rPr lang="en-US" sz="2000" dirty="0" err="1"/>
              <a:t>cds</a:t>
            </a:r>
            <a:r>
              <a:rPr lang="en-US" sz="2000" dirty="0"/>
              <a:t> file for almost everything e.g. service, </a:t>
            </a:r>
            <a:r>
              <a:rPr lang="en-US" sz="2000" dirty="0" err="1"/>
              <a:t>db</a:t>
            </a:r>
            <a:r>
              <a:rPr lang="en-US" sz="2000" dirty="0"/>
              <a:t> artefact, annotation. This is a design time file and the SAP’s framework (CAPM, RAP), will convert this design time definition after compilation to the runtime object.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F49AE-B9EA-45EE-8766-09844DDB29A3}"/>
              </a:ext>
            </a:extLst>
          </p:cNvPr>
          <p:cNvSpPr/>
          <p:nvPr/>
        </p:nvSpPr>
        <p:spPr>
          <a:xfrm>
            <a:off x="966651" y="4811486"/>
            <a:ext cx="3126378" cy="43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File.cds</a:t>
            </a:r>
            <a:r>
              <a:rPr lang="en-US" dirty="0"/>
              <a:t> (definition)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596F8-7587-4AEE-9538-14F4741F9D38}"/>
              </a:ext>
            </a:extLst>
          </p:cNvPr>
          <p:cNvSpPr txBox="1"/>
          <p:nvPr/>
        </p:nvSpPr>
        <p:spPr>
          <a:xfrm>
            <a:off x="1053737" y="5251269"/>
            <a:ext cx="2873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orders{</a:t>
            </a:r>
          </a:p>
          <a:p>
            <a:pPr lvl="1"/>
            <a:r>
              <a:rPr lang="en-US" dirty="0"/>
              <a:t>Id integer;</a:t>
            </a:r>
          </a:p>
          <a:p>
            <a:pPr lvl="1"/>
            <a:r>
              <a:rPr lang="en-US" dirty="0"/>
              <a:t>Company string;</a:t>
            </a:r>
          </a:p>
          <a:p>
            <a:pPr lvl="1"/>
            <a:r>
              <a:rPr lang="en-US" dirty="0"/>
              <a:t>Amount decimal(12,2);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5B3E5C-FF9E-43A2-86D0-1B0B618E1726}"/>
              </a:ext>
            </a:extLst>
          </p:cNvPr>
          <p:cNvSpPr/>
          <p:nvPr/>
        </p:nvSpPr>
        <p:spPr>
          <a:xfrm>
            <a:off x="5460274" y="3997234"/>
            <a:ext cx="2203269" cy="2063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</a:t>
            </a:r>
          </a:p>
          <a:p>
            <a:pPr algn="ctr"/>
            <a:r>
              <a:rPr lang="en-US" dirty="0"/>
              <a:t>(CDS Engine)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Node Dependency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4CA66D4-B238-4A7A-AB45-C6806737D585}"/>
              </a:ext>
            </a:extLst>
          </p:cNvPr>
          <p:cNvSpPr/>
          <p:nvPr/>
        </p:nvSpPr>
        <p:spPr>
          <a:xfrm>
            <a:off x="4093029" y="4754880"/>
            <a:ext cx="1367245" cy="25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215D45-0615-43FF-99F1-9BEEB13CB30C}"/>
              </a:ext>
            </a:extLst>
          </p:cNvPr>
          <p:cNvSpPr/>
          <p:nvPr/>
        </p:nvSpPr>
        <p:spPr>
          <a:xfrm>
            <a:off x="7663543" y="4114086"/>
            <a:ext cx="870857" cy="96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995C7A-8051-44D4-BB9E-3C59404CF633}"/>
              </a:ext>
            </a:extLst>
          </p:cNvPr>
          <p:cNvSpPr/>
          <p:nvPr/>
        </p:nvSpPr>
        <p:spPr>
          <a:xfrm>
            <a:off x="8586652" y="4246891"/>
            <a:ext cx="1428205" cy="69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Code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589FE-3549-4406-BEE1-CE182E4773A1}"/>
              </a:ext>
            </a:extLst>
          </p:cNvPr>
          <p:cNvCxnSpPr/>
          <p:nvPr/>
        </p:nvCxnSpPr>
        <p:spPr>
          <a:xfrm>
            <a:off x="7916092" y="3762103"/>
            <a:ext cx="0" cy="279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5" grpId="0"/>
      <p:bldP spid="8" grpId="0" animBg="1"/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5519</TotalTime>
  <Words>1124</Words>
  <Application>Microsoft Office PowerPoint</Application>
  <PresentationFormat>Widescreen</PresentationFormat>
  <Paragraphs>176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5749</cp:revision>
  <dcterms:created xsi:type="dcterms:W3CDTF">2020-10-03T07:29:13Z</dcterms:created>
  <dcterms:modified xsi:type="dcterms:W3CDTF">2022-07-17T13:11:16Z</dcterms:modified>
</cp:coreProperties>
</file>